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96"/>
    <a:srgbClr val="FFDC17"/>
    <a:srgbClr val="CEEBBE"/>
    <a:srgbClr val="333534"/>
    <a:srgbClr val="131313"/>
    <a:srgbClr val="6AAFE7"/>
    <a:srgbClr val="FBD692"/>
    <a:srgbClr val="8EBC93"/>
    <a:srgbClr val="EB9F9F"/>
    <a:srgbClr val="C4E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444"/>
  </p:normalViewPr>
  <p:slideViewPr>
    <p:cSldViewPr snapToGrid="0" snapToObjects="1">
      <p:cViewPr varScale="1">
        <p:scale>
          <a:sx n="102" d="100"/>
          <a:sy n="102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2F891-58B4-B44C-BD4B-707E89599CA2}" type="datetimeFigureOut">
              <a:rPr kumimoji="1" lang="zh-TW" altLang="en-US" smtClean="0"/>
              <a:t>2020/6/8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BFB64-D836-F342-B00A-6CB84908A94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32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124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BE93B4A-BE13-B64E-B5A5-5F93257542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E79F00-E107-9740-BFA3-A534BABD0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591963D-7CE6-3140-BE28-1A079A5AB9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EB172167-F69C-7147-9033-41249BBBD678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DFF670F-FE56-884A-B053-B0312C58232B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800" dirty="0"/>
              <a:t>3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265034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4F84054-5189-F545-A8FF-802276844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225D7B-9F0F-ED45-BAF2-50362172B99A}"/>
              </a:ext>
            </a:extLst>
          </p:cNvPr>
          <p:cNvSpPr/>
          <p:nvPr userDrawn="1"/>
        </p:nvSpPr>
        <p:spPr>
          <a:xfrm>
            <a:off x="0" y="1450428"/>
            <a:ext cx="12192000" cy="5407572"/>
          </a:xfrm>
          <a:prstGeom prst="rect">
            <a:avLst/>
          </a:prstGeom>
          <a:solidFill>
            <a:srgbClr val="E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0581DD-C2AC-AD4D-A3C0-8D1E18ED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909305" y="148380"/>
            <a:ext cx="2057119" cy="10846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F04132-710E-BE4B-B3A1-59D8ED714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724055" y="39166"/>
            <a:ext cx="1075528" cy="1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28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5C9B96-5364-E245-AF94-A95FA0DCC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90B332-5406-AA41-9BCA-C18568A83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C7C19D6-CC20-7642-9E85-EC54ECA00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59E212D4-1CD0-234F-B546-42285C743850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997A0FF-13EE-7240-A0CB-DF41C8239DC4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800" dirty="0"/>
              <a:t>4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894574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5C9B96-5364-E245-AF94-A95FA0DCC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90B332-5406-AA41-9BCA-C18568A83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C7C19D6-CC20-7642-9E85-EC54ECA00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59E212D4-1CD0-234F-B546-42285C743850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997A0FF-13EE-7240-A0CB-DF41C8239DC4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800" dirty="0"/>
              <a:t>5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4229105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5C9B96-5364-E245-AF94-A95FA0DCC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90B332-5406-AA41-9BCA-C18568A83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C7C19D6-CC20-7642-9E85-EC54ECA00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59E212D4-1CD0-234F-B546-42285C743850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997A0FF-13EE-7240-A0CB-DF41C8239DC4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800" dirty="0"/>
              <a:t>6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2590067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5C9B96-5364-E245-AF94-A95FA0DCC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90B332-5406-AA41-9BCA-C18568A83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C7C19D6-CC20-7642-9E85-EC54ECA00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59E212D4-1CD0-234F-B546-42285C743850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997A0FF-13EE-7240-A0CB-DF41C8239DC4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800" dirty="0"/>
              <a:t>7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207150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5C9B96-5364-E245-AF94-A95FA0DCC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90B332-5406-AA41-9BCA-C18568A83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C7C19D6-CC20-7642-9E85-EC54ECA00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59E212D4-1CD0-234F-B546-42285C743850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997A0FF-13EE-7240-A0CB-DF41C8239DC4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800" dirty="0"/>
              <a:t>8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1930161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5C9B96-5364-E245-AF94-A95FA0DCC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90B332-5406-AA41-9BCA-C18568A83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C7C19D6-CC20-7642-9E85-EC54ECA00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59E212D4-1CD0-234F-B546-42285C743850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997A0FF-13EE-7240-A0CB-DF41C8239DC4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800" dirty="0"/>
              <a:t>9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400007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5C9B96-5364-E245-AF94-A95FA0DCC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90B332-5406-AA41-9BCA-C18568A83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C7C19D6-CC20-7642-9E85-EC54ECA00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59E212D4-1CD0-234F-B546-42285C743850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997A0FF-13EE-7240-A0CB-DF41C8239DC4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967FEA-31D8-5C4E-8C01-4C8779F7ED3D}"/>
              </a:ext>
            </a:extLst>
          </p:cNvPr>
          <p:cNvSpPr txBox="1"/>
          <p:nvPr userDrawn="1"/>
        </p:nvSpPr>
        <p:spPr>
          <a:xfrm>
            <a:off x="1561528" y="2321002"/>
            <a:ext cx="198002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800" dirty="0">
                <a:solidFill>
                  <a:schemeClr val="bg1"/>
                </a:solidFill>
              </a:rPr>
              <a:t>10</a:t>
            </a:r>
            <a:endParaRPr kumimoji="1" lang="zh-TW" alt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60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B5C9B96-5364-E245-AF94-A95FA0DCC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90B332-5406-AA41-9BCA-C18568A83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C7C19D6-CC20-7642-9E85-EC54ECA00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59E212D4-1CD0-234F-B546-42285C743850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997A0FF-13EE-7240-A0CB-DF41C8239DC4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967FEA-31D8-5C4E-8C01-4C8779F7ED3D}"/>
              </a:ext>
            </a:extLst>
          </p:cNvPr>
          <p:cNvSpPr txBox="1"/>
          <p:nvPr userDrawn="1"/>
        </p:nvSpPr>
        <p:spPr>
          <a:xfrm>
            <a:off x="1561528" y="2321002"/>
            <a:ext cx="198002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800" dirty="0">
                <a:solidFill>
                  <a:schemeClr val="bg1"/>
                </a:solidFill>
              </a:rPr>
              <a:t>11</a:t>
            </a:r>
            <a:endParaRPr kumimoji="1" lang="zh-TW" alt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88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9D330F6-84B4-444C-B85C-DF2728CCBF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C121C4C-BC34-704C-BC3D-CB99E68323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32F1195-02BE-2C40-A043-9968F933E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5F85EEF8-E9DB-064D-B14E-5367CDE4C195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3622796-AE8A-E64D-8627-01CF86C4DF26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800" dirty="0"/>
              <a:t>1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288453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06A278-E6E3-7A48-85D4-0B07A667A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5425048-3E26-B845-9FD5-AF243793B7C5}"/>
              </a:ext>
            </a:extLst>
          </p:cNvPr>
          <p:cNvSpPr/>
          <p:nvPr userDrawn="1"/>
        </p:nvSpPr>
        <p:spPr>
          <a:xfrm>
            <a:off x="0" y="1450428"/>
            <a:ext cx="12192000" cy="5407572"/>
          </a:xfrm>
          <a:prstGeom prst="rect">
            <a:avLst/>
          </a:prstGeom>
          <a:solidFill>
            <a:srgbClr val="E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9955F0-5A75-394F-B620-00679BA8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909305" y="148380"/>
            <a:ext cx="2057119" cy="10846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C438DD-A492-7644-8370-33E9D52CC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724055" y="39166"/>
            <a:ext cx="1075528" cy="1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1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06A278-E6E3-7A48-85D4-0B07A667A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9955F0-5A75-394F-B620-00679BA8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5904167" y="107374"/>
            <a:ext cx="1479948" cy="7803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C438DD-A492-7644-8370-33E9D52CC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5130402" y="26266"/>
            <a:ext cx="773765" cy="942524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70CC930F-3A1D-1547-8ED5-FD642CFD7CE1}"/>
              </a:ext>
            </a:extLst>
          </p:cNvPr>
          <p:cNvSpPr/>
          <p:nvPr userDrawn="1"/>
        </p:nvSpPr>
        <p:spPr>
          <a:xfrm>
            <a:off x="517921" y="1023631"/>
            <a:ext cx="11156157" cy="55281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412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06A278-E6E3-7A48-85D4-0B07A667A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9955F0-5A75-394F-B620-00679BA8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10243451" y="2955744"/>
            <a:ext cx="1795175" cy="9465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C438DD-A492-7644-8370-33E9D52CC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9048523" y="2662227"/>
            <a:ext cx="1249745" cy="1522315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70CC930F-3A1D-1547-8ED5-FD642CFD7CE1}"/>
              </a:ext>
            </a:extLst>
          </p:cNvPr>
          <p:cNvSpPr/>
          <p:nvPr userDrawn="1"/>
        </p:nvSpPr>
        <p:spPr>
          <a:xfrm>
            <a:off x="372584" y="251847"/>
            <a:ext cx="8675939" cy="63543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044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06A278-E6E3-7A48-85D4-0B07A667A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9955F0-5A75-394F-B620-00679BA8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10243451" y="2955744"/>
            <a:ext cx="1795175" cy="9465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C438DD-A492-7644-8370-33E9D52CC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9048523" y="2662227"/>
            <a:ext cx="1249745" cy="15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74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06A278-E6E3-7A48-85D4-0B07A667A3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9955F0-5A75-394F-B620-00679BA8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11046415" y="6053548"/>
            <a:ext cx="1000207" cy="5273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C438DD-A492-7644-8370-33E9D52CC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10350102" y="5893139"/>
            <a:ext cx="696313" cy="8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8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5C9753B-2500-AA40-9F83-FA5555C8B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A1CF6D9-2851-9B4B-A88F-C609F4E172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695157" y="5401635"/>
            <a:ext cx="2057119" cy="10846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0797EF0-D53E-234B-9FE2-D50FB4503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425824" y="5184635"/>
            <a:ext cx="1246713" cy="15186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DBDB1E0E-8E15-7E4A-9DA4-F351B9E78752}"/>
              </a:ext>
            </a:extLst>
          </p:cNvPr>
          <p:cNvSpPr/>
          <p:nvPr userDrawn="1"/>
        </p:nvSpPr>
        <p:spPr>
          <a:xfrm>
            <a:off x="3005995" y="2071200"/>
            <a:ext cx="7420304" cy="2715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148748E-EDB4-DC42-BFB4-237E5A657941}"/>
              </a:ext>
            </a:extLst>
          </p:cNvPr>
          <p:cNvSpPr>
            <a:spLocks noChangeAspect="1"/>
          </p:cNvSpPr>
          <p:nvPr userDrawn="1"/>
        </p:nvSpPr>
        <p:spPr>
          <a:xfrm>
            <a:off x="1488617" y="2361175"/>
            <a:ext cx="2135647" cy="21356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800" dirty="0"/>
              <a:t>2</a:t>
            </a:r>
            <a:endParaRPr kumimoji="1"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73865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7D5FDF1-1770-A34D-80AE-957125E093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BEDA9E1-2204-2A47-9E9D-356CB705465E}"/>
              </a:ext>
            </a:extLst>
          </p:cNvPr>
          <p:cNvSpPr/>
          <p:nvPr userDrawn="1"/>
        </p:nvSpPr>
        <p:spPr>
          <a:xfrm>
            <a:off x="0" y="1450428"/>
            <a:ext cx="12192000" cy="5407572"/>
          </a:xfrm>
          <a:prstGeom prst="rect">
            <a:avLst/>
          </a:prstGeom>
          <a:solidFill>
            <a:srgbClr val="E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888F72-0EB7-6B46-837B-6509A9A25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8692"/>
          <a:stretch/>
        </p:blipFill>
        <p:spPr>
          <a:xfrm>
            <a:off x="9909305" y="148380"/>
            <a:ext cx="2057119" cy="10846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325519-AEF1-6045-805A-32C30395E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2740" b="30411"/>
          <a:stretch/>
        </p:blipFill>
        <p:spPr>
          <a:xfrm>
            <a:off x="8724055" y="39166"/>
            <a:ext cx="1075528" cy="1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7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B9594EE-B199-D148-BDD7-612838609F10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-728421" y="0"/>
            <a:ext cx="13390535" cy="70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74" r:id="rId3"/>
    <p:sldLayoutId id="2147483684" r:id="rId4"/>
    <p:sldLayoutId id="2147483685" r:id="rId5"/>
    <p:sldLayoutId id="2147483686" r:id="rId6"/>
    <p:sldLayoutId id="2147483687" r:id="rId7"/>
    <p:sldLayoutId id="2147483675" r:id="rId8"/>
    <p:sldLayoutId id="2147483676" r:id="rId9"/>
    <p:sldLayoutId id="2147483677" r:id="rId10"/>
    <p:sldLayoutId id="2147483679" r:id="rId11"/>
    <p:sldLayoutId id="2147483680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結束點 5">
            <a:extLst>
              <a:ext uri="{FF2B5EF4-FFF2-40B4-BE49-F238E27FC236}">
                <a16:creationId xmlns:a16="http://schemas.microsoft.com/office/drawing/2014/main" id="{96A4792F-A7BA-5345-AF70-19AF00B3E747}"/>
              </a:ext>
            </a:extLst>
          </p:cNvPr>
          <p:cNvSpPr/>
          <p:nvPr/>
        </p:nvSpPr>
        <p:spPr>
          <a:xfrm>
            <a:off x="5746621" y="1694764"/>
            <a:ext cx="2329543" cy="805543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A60A01-E0C7-3E48-BFA3-432D68D8E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90000"/>
                    </a14:imgEffect>
                    <a14:imgEffect>
                      <a14:saturation sat="110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00657" y="1578159"/>
            <a:ext cx="4159190" cy="4159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9ADBF95-D69F-8E42-A4EF-3BF00D71F03A}"/>
              </a:ext>
            </a:extLst>
          </p:cNvPr>
          <p:cNvSpPr txBox="1"/>
          <p:nvPr/>
        </p:nvSpPr>
        <p:spPr>
          <a:xfrm>
            <a:off x="5791200" y="177437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solidFill>
                  <a:schemeClr val="bg1"/>
                </a:solidFill>
                <a:latin typeface="AR StdKaiZuinn Md" panose="020B0602010101010101" pitchFamily="34" charset="-120"/>
                <a:ea typeface="AR StdKaiZuinn Md" panose="020B0602010101010101" pitchFamily="34" charset="-120"/>
              </a:rPr>
              <a:t>材料包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1F6D70-4310-3243-A7B2-E84FD4AB8C60}"/>
              </a:ext>
            </a:extLst>
          </p:cNvPr>
          <p:cNvSpPr txBox="1"/>
          <p:nvPr/>
        </p:nvSpPr>
        <p:spPr>
          <a:xfrm>
            <a:off x="5910946" y="2666999"/>
            <a:ext cx="2292615" cy="3867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馬達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*1</a:t>
            </a:r>
          </a:p>
          <a:p>
            <a:pPr>
              <a:lnSpc>
                <a:spcPct val="14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小木塊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*2</a:t>
            </a:r>
          </a:p>
          <a:p>
            <a:pPr>
              <a:lnSpc>
                <a:spcPct val="14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大木塊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*1</a:t>
            </a:r>
          </a:p>
          <a:p>
            <a:pPr>
              <a:lnSpc>
                <a:spcPct val="14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輪軸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*1</a:t>
            </a:r>
          </a:p>
          <a:p>
            <a:pPr>
              <a:lnSpc>
                <a:spcPct val="14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軸套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*2</a:t>
            </a:r>
          </a:p>
          <a:p>
            <a:pPr>
              <a:lnSpc>
                <a:spcPct val="140000"/>
              </a:lnSpc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白膠</a:t>
            </a:r>
            <a:r>
              <a:rPr kumimoji="1" lang="en-US" altLang="zh-CN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*1</a:t>
            </a:r>
            <a:endParaRPr kumimoji="1" lang="zh-TW" altLang="en-US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0E3F49-F49D-7446-A6BE-4B0298D9B84C}"/>
              </a:ext>
            </a:extLst>
          </p:cNvPr>
          <p:cNvSpPr txBox="1"/>
          <p:nvPr/>
        </p:nvSpPr>
        <p:spPr>
          <a:xfrm>
            <a:off x="8962938" y="1578159"/>
            <a:ext cx="3081293" cy="5159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輪子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*4</a:t>
            </a:r>
          </a:p>
          <a:p>
            <a:pPr>
              <a:lnSpc>
                <a:spcPct val="140000"/>
              </a:lnSpc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橡膠圈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*4</a:t>
            </a:r>
          </a:p>
          <a:p>
            <a:pPr>
              <a:lnSpc>
                <a:spcPct val="14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眼珠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*2</a:t>
            </a:r>
          </a:p>
          <a:p>
            <a:pPr>
              <a:lnSpc>
                <a:spcPct val="14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扎帶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*2</a:t>
            </a:r>
          </a:p>
          <a:p>
            <a:pPr>
              <a:lnSpc>
                <a:spcPct val="140000"/>
              </a:lnSpc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前臂</a:t>
            </a:r>
            <a:r>
              <a:rPr kumimoji="1" lang="en-US" altLang="zh-TW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*2</a:t>
            </a:r>
          </a:p>
          <a:p>
            <a:pPr>
              <a:lnSpc>
                <a:spcPct val="140000"/>
              </a:lnSpc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毛根</a:t>
            </a:r>
            <a:r>
              <a:rPr kumimoji="1" lang="en-US" altLang="zh-CN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*1</a:t>
            </a:r>
          </a:p>
          <a:p>
            <a:pPr>
              <a:lnSpc>
                <a:spcPct val="140000"/>
              </a:lnSpc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電池盒</a:t>
            </a:r>
            <a:r>
              <a:rPr kumimoji="1" lang="en-US" altLang="zh-CN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*1</a:t>
            </a:r>
          </a:p>
          <a:p>
            <a:pPr>
              <a:lnSpc>
                <a:spcPct val="140000"/>
              </a:lnSpc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雙面膠</a:t>
            </a:r>
            <a:r>
              <a:rPr kumimoji="1" lang="en-US" altLang="zh-CN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*6(</a:t>
            </a: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片</a:t>
            </a:r>
            <a:r>
              <a:rPr kumimoji="1" lang="en-US" altLang="zh-CN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)</a:t>
            </a:r>
            <a:endParaRPr kumimoji="1" lang="zh-TW" altLang="en-US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9975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637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9 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08B0BB-0B89-9F49-90C6-624AD6AC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1" y="1745025"/>
            <a:ext cx="3373200" cy="3373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7B51BA-921A-3540-9D92-9FECA5E0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894" y="3164373"/>
            <a:ext cx="3373525" cy="33735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9C8FC09-4B19-3349-A796-6EE39EA68118}"/>
              </a:ext>
            </a:extLst>
          </p:cNvPr>
          <p:cNvSpPr txBox="1"/>
          <p:nvPr/>
        </p:nvSpPr>
        <p:spPr>
          <a:xfrm>
            <a:off x="7390937" y="2575143"/>
            <a:ext cx="4408582" cy="274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將保麗龍球割出</a:t>
            </a:r>
            <a:r>
              <a:rPr kumimoji="1" lang="zh-CN" altLang="en-US" sz="3000" dirty="0">
                <a:latin typeface="AR StdKaiZuinn2 Md" panose="020B0602010101010101" pitchFamily="34" charset="-120"/>
                <a:ea typeface="AR StdKaiZuinn2 Md" panose="020B0602010101010101" pitchFamily="34" charset="-120"/>
              </a:rPr>
              <a:t>一</a:t>
            </a: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個小平面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將眼珠黏在保麗龍球上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751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8670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10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BFC8AE-B4F2-A544-AAEE-81144A780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69" y="1691014"/>
            <a:ext cx="4896000" cy="48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989CE06-0869-B842-B760-F151E6CC6D87}"/>
              </a:ext>
            </a:extLst>
          </p:cNvPr>
          <p:cNvSpPr txBox="1"/>
          <p:nvPr/>
        </p:nvSpPr>
        <p:spPr>
          <a:xfrm>
            <a:off x="5924811" y="2349674"/>
            <a:ext cx="5824603" cy="343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將毛根穿過木塊的小洞綁好固定住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把毛根穿進黏好的眼睛裡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（毛根太長可以剪短）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52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>
            <a:extLst>
              <a:ext uri="{FF2B5EF4-FFF2-40B4-BE49-F238E27FC236}">
                <a16:creationId xmlns:a16="http://schemas.microsoft.com/office/drawing/2014/main" id="{7DA6F682-986E-0A4F-BC3E-03F38B06C34C}"/>
              </a:ext>
            </a:extLst>
          </p:cNvPr>
          <p:cNvSpPr/>
          <p:nvPr/>
        </p:nvSpPr>
        <p:spPr>
          <a:xfrm>
            <a:off x="6592370" y="3544865"/>
            <a:ext cx="5182096" cy="16512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8670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11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9728F9-EE98-4948-8D5F-1138862D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87" y="2029216"/>
            <a:ext cx="4322524" cy="432252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D0EEC43-1498-0043-9F55-076F3275FB9F}"/>
              </a:ext>
            </a:extLst>
          </p:cNvPr>
          <p:cNvSpPr txBox="1"/>
          <p:nvPr/>
        </p:nvSpPr>
        <p:spPr>
          <a:xfrm>
            <a:off x="7167481" y="3410307"/>
            <a:ext cx="4031873" cy="17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爬蟲機器人</a:t>
            </a:r>
            <a:endParaRPr kumimoji="1" lang="en-US" altLang="zh-CN" sz="4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完成啦～</a:t>
            </a:r>
            <a:r>
              <a:rPr kumimoji="1" lang="zh-TW" altLang="en-US" sz="4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 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7773E7C-F0A9-EB44-9372-CAB788C0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9861">
            <a:off x="10586124" y="1475390"/>
            <a:ext cx="1485467" cy="14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4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16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1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019215-346F-5C4A-8EBA-D903077B5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7000"/>
                    </a14:imgEffect>
                    <a14:imgEffect>
                      <a14:saturation sat="118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02769" y="1747555"/>
            <a:ext cx="4896000" cy="48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AD39897-4584-3C4B-BBE8-99BFE2BF219F}"/>
              </a:ext>
            </a:extLst>
          </p:cNvPr>
          <p:cNvSpPr txBox="1"/>
          <p:nvPr/>
        </p:nvSpPr>
        <p:spPr>
          <a:xfrm>
            <a:off x="6312001" y="2471057"/>
            <a:ext cx="5365039" cy="13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將兩個小木塊與大木塊黏在</a:t>
            </a:r>
            <a:r>
              <a:rPr kumimoji="1" lang="zh-CN" altLang="en-US" sz="3000" dirty="0">
                <a:latin typeface="AR StdKaiZuinn2 Md" panose="020B0602010101010101" pitchFamily="34" charset="-120"/>
                <a:ea typeface="AR StdKaiZuinn2 Md" panose="020B0602010101010101" pitchFamily="34" charset="-120"/>
              </a:rPr>
              <a:t>一</a:t>
            </a: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起</a:t>
            </a:r>
            <a:endParaRPr kumimoji="1" lang="zh-TW" altLang="en-US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709D21C-67D7-3946-AC24-EBA398AA16AD}"/>
              </a:ext>
            </a:extLst>
          </p:cNvPr>
          <p:cNvSpPr/>
          <p:nvPr/>
        </p:nvSpPr>
        <p:spPr>
          <a:xfrm>
            <a:off x="911864" y="3821020"/>
            <a:ext cx="1045029" cy="1043254"/>
          </a:xfrm>
          <a:prstGeom prst="ellipse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7AA9C47-8D99-074B-816F-2BA72AD88960}"/>
              </a:ext>
            </a:extLst>
          </p:cNvPr>
          <p:cNvSpPr/>
          <p:nvPr/>
        </p:nvSpPr>
        <p:spPr>
          <a:xfrm>
            <a:off x="3594521" y="3286867"/>
            <a:ext cx="1045029" cy="1043254"/>
          </a:xfrm>
          <a:prstGeom prst="ellipse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B4CAD94-4CF4-3C48-89E2-55C467BC9623}"/>
              </a:ext>
            </a:extLst>
          </p:cNvPr>
          <p:cNvSpPr txBox="1"/>
          <p:nvPr/>
        </p:nvSpPr>
        <p:spPr>
          <a:xfrm>
            <a:off x="6858000" y="4195554"/>
            <a:ext cx="5226854" cy="13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注意木塊的方向及小洞位置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17BB5A5-F12C-D04A-9BE6-0666B3F5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84" y="4195554"/>
            <a:ext cx="961213" cy="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637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2 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61FC45-4540-F049-8A1A-73CF7A0FD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7000"/>
                    </a14:imgEffect>
                    <a14:imgEffect>
                      <a14:saturation sat="113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673" y="1703451"/>
            <a:ext cx="4896000" cy="48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985C5D4-2B51-DE49-89C6-7DC2983B4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9" t="15365" r="23207" b="23755"/>
          <a:stretch/>
        </p:blipFill>
        <p:spPr>
          <a:xfrm>
            <a:off x="7456558" y="3866224"/>
            <a:ext cx="2927518" cy="28289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C13E7B6-2AD3-3240-8FA3-9CA3BFCA4AE8}"/>
              </a:ext>
            </a:extLst>
          </p:cNvPr>
          <p:cNvSpPr txBox="1"/>
          <p:nvPr/>
        </p:nvSpPr>
        <p:spPr>
          <a:xfrm>
            <a:off x="6237798" y="1703451"/>
            <a:ext cx="5365039" cy="2054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將馬達與電池盒組裝在</a:t>
            </a:r>
            <a:r>
              <a:rPr kumimoji="1" lang="zh-CN" altLang="en-US" sz="3000" dirty="0">
                <a:latin typeface="AR StdKaiZuinn2 Md" panose="020B0602010101010101" pitchFamily="34" charset="-120"/>
                <a:ea typeface="AR StdKaiZuinn2 Md" panose="020B0602010101010101" pitchFamily="34" charset="-120"/>
              </a:rPr>
              <a:t>一</a:t>
            </a: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起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使用</a:t>
            </a:r>
            <a:r>
              <a:rPr kumimoji="1" lang="en-US" altLang="zh-CN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5</a:t>
            </a: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號電池測試</a:t>
            </a:r>
            <a:endParaRPr kumimoji="1" lang="zh-TW" altLang="en-US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668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637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3 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F7F14E-A133-C143-9142-CD113230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4000"/>
                    </a14:imgEffect>
                    <a14:imgEffect>
                      <a14:saturation sat="113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769" y="1678488"/>
            <a:ext cx="4896000" cy="48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522120-486C-EA48-8D9E-964901D1BA5E}"/>
              </a:ext>
            </a:extLst>
          </p:cNvPr>
          <p:cNvSpPr txBox="1"/>
          <p:nvPr/>
        </p:nvSpPr>
        <p:spPr>
          <a:xfrm>
            <a:off x="6137590" y="2752746"/>
            <a:ext cx="5365039" cy="274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使用雙面膠將前面黏好的木塊與組裝好的電池盒、馬達黏起來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84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16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4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32E910-6EE4-DC41-A118-9F727A3D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0000"/>
                    </a14:imgEffect>
                    <a14:imgEffect>
                      <a14:saturation sat="10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769" y="1669868"/>
            <a:ext cx="4896000" cy="48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0A278A2-62D1-C142-895B-127DE9178020}"/>
              </a:ext>
            </a:extLst>
          </p:cNvPr>
          <p:cNvSpPr txBox="1"/>
          <p:nvPr/>
        </p:nvSpPr>
        <p:spPr>
          <a:xfrm>
            <a:off x="6377074" y="2284657"/>
            <a:ext cx="5365039" cy="13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使用扎帶固定馬達與木塊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232757-C840-AF44-B541-A5DA796E6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05" y="3814545"/>
            <a:ext cx="961213" cy="96121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616D511-82CA-E548-BABE-DB6F23019B4D}"/>
              </a:ext>
            </a:extLst>
          </p:cNvPr>
          <p:cNvSpPr txBox="1"/>
          <p:nvPr/>
        </p:nvSpPr>
        <p:spPr>
          <a:xfrm>
            <a:off x="6847112" y="3879865"/>
            <a:ext cx="5226854" cy="2054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扎帶只要穿進去使用就沒辦法再打開來囉！</a:t>
            </a:r>
          </a:p>
        </p:txBody>
      </p:sp>
    </p:spTree>
    <p:extLst>
      <p:ext uri="{BB962C8B-B14F-4D97-AF65-F5344CB8AC3E}">
        <p14:creationId xmlns:p14="http://schemas.microsoft.com/office/powerpoint/2010/main" val="10011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16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5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F33983-EE9C-204C-BB28-37A2C3BAC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32000"/>
                    </a14:imgEffect>
                    <a14:imgEffect>
                      <a14:saturation sat="138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02769" y="1678517"/>
            <a:ext cx="4896000" cy="48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801C33D-7918-9046-BBA1-A9C16AD0F473}"/>
              </a:ext>
            </a:extLst>
          </p:cNvPr>
          <p:cNvSpPr txBox="1"/>
          <p:nvPr/>
        </p:nvSpPr>
        <p:spPr>
          <a:xfrm>
            <a:off x="6562132" y="3099024"/>
            <a:ext cx="4726354" cy="2054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裝上前臂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有些洞比較小要大力</a:t>
            </a:r>
            <a:r>
              <a:rPr kumimoji="1" lang="zh-CN" altLang="en-US" sz="3000" dirty="0">
                <a:latin typeface="AR StdKaiZuinn2 Md" panose="020B0602010101010101" pitchFamily="34" charset="-120"/>
                <a:ea typeface="AR StdKaiZuinn2 Md" panose="020B0602010101010101" pitchFamily="34" charset="-120"/>
              </a:rPr>
              <a:t>一</a:t>
            </a: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點哦！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35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16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6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3D1A76-109A-DA43-B9C6-2CD1321E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2769" y="1682395"/>
            <a:ext cx="4896000" cy="48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3211FEA-AAE7-6341-AB76-5BB5CD517BD6}"/>
              </a:ext>
            </a:extLst>
          </p:cNvPr>
          <p:cNvSpPr txBox="1"/>
          <p:nvPr/>
        </p:nvSpPr>
        <p:spPr>
          <a:xfrm>
            <a:off x="7177995" y="3856911"/>
            <a:ext cx="4726354" cy="2054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軸套跟木塊中間要留</a:t>
            </a:r>
            <a:r>
              <a:rPr kumimoji="1" lang="zh-CN" altLang="en-US" sz="3000" dirty="0">
                <a:latin typeface="AR StdKaiZuinn2 Md" panose="020B0602010101010101" pitchFamily="34" charset="-120"/>
                <a:ea typeface="AR StdKaiZuinn2 Md" panose="020B0602010101010101" pitchFamily="34" charset="-120"/>
              </a:rPr>
              <a:t>一</a:t>
            </a: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點點縫隙哦！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A82777-A599-094B-B85B-7DA803313A8E}"/>
              </a:ext>
            </a:extLst>
          </p:cNvPr>
          <p:cNvSpPr txBox="1"/>
          <p:nvPr/>
        </p:nvSpPr>
        <p:spPr>
          <a:xfrm>
            <a:off x="6739584" y="2319057"/>
            <a:ext cx="4726354" cy="13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加入輪軸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套上軸套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CD7F4E-3AE1-694D-BDD3-E0F6E079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77" y="3856911"/>
            <a:ext cx="961213" cy="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8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16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7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F1404F-09CC-1B48-89DA-51BECA111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105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769" y="1694920"/>
            <a:ext cx="4896000" cy="48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F36A7F0-289F-054A-B762-DC84AC6D083A}"/>
              </a:ext>
            </a:extLst>
          </p:cNvPr>
          <p:cNvSpPr txBox="1"/>
          <p:nvPr/>
        </p:nvSpPr>
        <p:spPr>
          <a:xfrm>
            <a:off x="6464011" y="3258509"/>
            <a:ext cx="4726354" cy="13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將輪子分別套上橡膠圈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32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134950-23D0-3048-B669-28F14B692041}"/>
              </a:ext>
            </a:extLst>
          </p:cNvPr>
          <p:cNvSpPr txBox="1"/>
          <p:nvPr/>
        </p:nvSpPr>
        <p:spPr>
          <a:xfrm>
            <a:off x="402769" y="0"/>
            <a:ext cx="416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Chalkboard SE Light" panose="03050602040202020205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STEP 8</a:t>
            </a:r>
            <a:endParaRPr kumimoji="1" lang="zh-TW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Chalkboard SE Light" panose="03050602040202020205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C2B4FC-F0E4-9E46-B487-7197EED74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69" y="1694920"/>
            <a:ext cx="4896000" cy="48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EEF55DB-5886-4F44-AA04-9ED25D5C3491}"/>
              </a:ext>
            </a:extLst>
          </p:cNvPr>
          <p:cNvSpPr txBox="1"/>
          <p:nvPr/>
        </p:nvSpPr>
        <p:spPr>
          <a:xfrm>
            <a:off x="6125807" y="3115427"/>
            <a:ext cx="5247825" cy="2054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把套好橡膠圈的輪子與前面完成的部分組裝在</a:t>
            </a:r>
            <a:r>
              <a:rPr kumimoji="1" lang="zh-CN" altLang="en-US" sz="3000" dirty="0">
                <a:latin typeface="AR StdKaiZuinn2 Md" panose="020B0602010101010101" pitchFamily="34" charset="-120"/>
                <a:ea typeface="AR StdKaiZuinn2 Md" panose="020B0602010101010101" pitchFamily="34" charset="-120"/>
              </a:rPr>
              <a:t>一</a:t>
            </a:r>
            <a:r>
              <a:rPr kumimoji="1" lang="zh-CN" altLang="en-US" sz="3000" dirty="0">
                <a:latin typeface="AR StdKaiZuinn Md" panose="020B0602010101010101" pitchFamily="34" charset="-120"/>
                <a:ea typeface="AR StdKaiZuinn Md" panose="020B0602010101010101" pitchFamily="34" charset="-120"/>
              </a:rPr>
              <a:t>起</a:t>
            </a:r>
            <a:endParaRPr kumimoji="1" lang="en-US" altLang="zh-CN" sz="3000" dirty="0">
              <a:latin typeface="AR StdKaiZuinn Md" panose="020B0602010101010101" pitchFamily="34" charset="-120"/>
              <a:ea typeface="AR StdKaiZuinn Md" panose="020B0602010101010101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839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243</Words>
  <Application>Microsoft Macintosh PowerPoint</Application>
  <PresentationFormat>寬螢幕</PresentationFormat>
  <Paragraphs>47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新細明體</vt:lpstr>
      <vt:lpstr>AR StdKaiZuinn Md</vt:lpstr>
      <vt:lpstr>AR StdKaiZuinn2 Md</vt:lpstr>
      <vt:lpstr>Arial Unicode MS</vt:lpstr>
      <vt:lpstr>Arial</vt:lpstr>
      <vt:lpstr>Calibri</vt:lpstr>
      <vt:lpstr>Chalkboard SE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梁詩喻</dc:creator>
  <cp:lastModifiedBy>梁詩喻</cp:lastModifiedBy>
  <cp:revision>132</cp:revision>
  <cp:lastPrinted>2020-03-19T08:46:44Z</cp:lastPrinted>
  <dcterms:created xsi:type="dcterms:W3CDTF">2020-03-16T02:20:03Z</dcterms:created>
  <dcterms:modified xsi:type="dcterms:W3CDTF">2020-06-08T04:13:56Z</dcterms:modified>
</cp:coreProperties>
</file>